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3"/>
  </p:notesMasterIdLst>
  <p:handoutMasterIdLst>
    <p:handoutMasterId r:id="rId34"/>
  </p:handoutMasterIdLst>
  <p:sldIdLst>
    <p:sldId id="3858" r:id="rId16"/>
    <p:sldId id="495" r:id="rId17"/>
    <p:sldId id="478" r:id="rId18"/>
    <p:sldId id="3863" r:id="rId19"/>
    <p:sldId id="352" r:id="rId20"/>
    <p:sldId id="3852" r:id="rId21"/>
    <p:sldId id="466" r:id="rId22"/>
    <p:sldId id="474" r:id="rId23"/>
    <p:sldId id="3862" r:id="rId24"/>
    <p:sldId id="3864" r:id="rId25"/>
    <p:sldId id="488" r:id="rId26"/>
    <p:sldId id="489" r:id="rId27"/>
    <p:sldId id="3865" r:id="rId28"/>
    <p:sldId id="3860" r:id="rId29"/>
    <p:sldId id="485" r:id="rId30"/>
    <p:sldId id="275" r:id="rId31"/>
    <p:sldId id="486"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2/15/2023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2/15/2023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56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5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2/15/2023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2/15/2023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2/15/2023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Sylvan Hills Middle </a:t>
            </a:r>
            <a:r>
              <a:rPr lang="en-US" dirty="0" err="1"/>
              <a:t>SChooL</a:t>
            </a:r>
            <a:r>
              <a:rPr lang="en-US" dirty="0"/>
              <a:t> 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778344"/>
            <a:ext cx="4800600" cy="512064"/>
          </a:xfrm>
        </p:spPr>
        <p:txBody>
          <a:bodyPr/>
          <a:lstStyle/>
          <a:p>
            <a:r>
              <a:rPr lang="en-US" sz="1600" i="1" dirty="0"/>
              <a:t>To be presented to GO Team </a:t>
            </a:r>
            <a:r>
              <a:rPr lang="en-US" sz="1600" b="1" i="1" dirty="0">
                <a:solidFill>
                  <a:schemeClr val="accent4"/>
                </a:solidFill>
              </a:rPr>
              <a:t>BEFORE</a:t>
            </a:r>
            <a:r>
              <a:rPr lang="en-US" sz="1600" i="1" dirty="0"/>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a:t>
            </a:fld>
            <a:endParaRPr lang="en-US"/>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71579772"/>
              </p:ext>
            </p:extLst>
          </p:nvPr>
        </p:nvGraphicFramePr>
        <p:xfrm>
          <a:off x="3640678" y="1240623"/>
          <a:ext cx="8094122" cy="3949139"/>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800" dirty="0"/>
                        <a:t>Build community partnerships to provide families access to mental health and wellness services</a:t>
                      </a:r>
                    </a:p>
                  </a:txBody>
                  <a:tcPr marL="68580" marR="68580" marT="34290" marB="34290" anchor="ctr"/>
                </a:tc>
                <a:tc>
                  <a:txBody>
                    <a:bodyPr/>
                    <a:lstStyle/>
                    <a:p>
                      <a:r>
                        <a:rPr lang="en-US" sz="800" dirty="0"/>
                        <a:t>Whole Child Intervention</a:t>
                      </a:r>
                    </a:p>
                  </a:txBody>
                  <a:tcPr marL="68580" marR="68580" marT="34290" marB="34290" anchor="ctr"/>
                </a:tc>
                <a:tc>
                  <a:txBody>
                    <a:bodyPr/>
                    <a:lstStyle/>
                    <a:p>
                      <a:r>
                        <a:rPr lang="en-US" sz="800" dirty="0"/>
                        <a:t>Build partnership with Family Ties to</a:t>
                      </a:r>
                    </a:p>
                    <a:p>
                      <a:r>
                        <a:rPr lang="en-US" sz="800" dirty="0"/>
                        <a:t>provide mental health services to</a:t>
                      </a:r>
                    </a:p>
                    <a:p>
                      <a:r>
                        <a:rPr lang="en-US" sz="800" dirty="0"/>
                        <a:t>students and families.</a:t>
                      </a:r>
                    </a:p>
                  </a:txBody>
                  <a:tcPr marL="68580" marR="68580" marT="34290" marB="34290" anchor="ctr"/>
                </a:tc>
                <a:tc>
                  <a:txBody>
                    <a:bodyPr/>
                    <a:lstStyle/>
                    <a:p>
                      <a:r>
                        <a:rPr lang="en-US" sz="800" dirty="0"/>
                        <a:t>Hourly – Parent Liaison </a:t>
                      </a:r>
                    </a:p>
                  </a:txBody>
                  <a:tcPr marL="68580" marR="68580" marT="34290" marB="34290" anchor="ctr"/>
                </a:tc>
                <a:tc>
                  <a:txBody>
                    <a:bodyPr/>
                    <a:lstStyle/>
                    <a:p>
                      <a:r>
                        <a:rPr lang="en-US" sz="800" dirty="0"/>
                        <a:t>$12,854.16</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$ 11,000</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B1CB206-C136-ED0D-856B-CC5FD9BBFB5F}"/>
              </a:ext>
            </a:extLst>
          </p:cNvPr>
          <p:cNvPicPr>
            <a:picLocks noChangeAspect="1"/>
          </p:cNvPicPr>
          <p:nvPr/>
        </p:nvPicPr>
        <p:blipFill>
          <a:blip r:embed="rId3"/>
          <a:stretch>
            <a:fillRect/>
          </a:stretch>
        </p:blipFill>
        <p:spPr>
          <a:xfrm>
            <a:off x="2023494" y="1271286"/>
            <a:ext cx="8145012" cy="4315427"/>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1025" name="Picture 1">
            <a:extLst>
              <a:ext uri="{FF2B5EF4-FFF2-40B4-BE49-F238E27FC236}">
                <a16:creationId xmlns:a16="http://schemas.microsoft.com/office/drawing/2014/main" id="{6094FAF3-0FE5-1335-ED42-F40573DF5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655" y="1163781"/>
            <a:ext cx="7465579" cy="471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75234756"/>
              </p:ext>
            </p:extLst>
          </p:nvPr>
        </p:nvGraphicFramePr>
        <p:xfrm>
          <a:off x="3640678" y="1240623"/>
          <a:ext cx="8094122" cy="4314899"/>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200" dirty="0"/>
                        <a:t>Increase the number of students enrolled in higher level and STEM/STEAM classes</a:t>
                      </a:r>
                    </a:p>
                  </a:txBody>
                  <a:tcPr marL="68580" marR="68580" marT="34290" marB="34290" anchor="ctr"/>
                </a:tc>
                <a:tc>
                  <a:txBody>
                    <a:bodyPr/>
                    <a:lstStyle/>
                    <a:p>
                      <a:r>
                        <a:rPr lang="en-US" sz="1200" dirty="0"/>
                        <a:t>Signature Programming</a:t>
                      </a:r>
                    </a:p>
                  </a:txBody>
                  <a:tcPr marL="68580" marR="68580" marT="34290" marB="34290" anchor="ctr"/>
                </a:tc>
                <a:tc>
                  <a:txBody>
                    <a:bodyPr/>
                    <a:lstStyle/>
                    <a:p>
                      <a:endParaRPr lang="en-US" sz="1200" dirty="0"/>
                    </a:p>
                  </a:txBody>
                  <a:tcPr marL="68580" marR="68580" marT="34290" marB="34290" anchor="ctr"/>
                </a:tc>
                <a:tc>
                  <a:txBody>
                    <a:bodyPr/>
                    <a:lstStyle/>
                    <a:p>
                      <a:r>
                        <a:rPr lang="en-US" sz="1200" dirty="0"/>
                        <a:t>.50 (Signature Programs Specialist)</a:t>
                      </a:r>
                    </a:p>
                  </a:txBody>
                  <a:tcPr marL="68580" marR="68580" marT="34290" marB="34290" anchor="ctr"/>
                </a:tc>
                <a:tc>
                  <a:txBody>
                    <a:bodyPr/>
                    <a:lstStyle/>
                    <a:p>
                      <a:r>
                        <a:rPr lang="en-US" sz="1200" dirty="0"/>
                        <a:t>71,038</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$ 71,038</a:t>
            </a:r>
          </a:p>
        </p:txBody>
      </p:sp>
    </p:spTree>
    <p:extLst>
      <p:ext uri="{BB962C8B-B14F-4D97-AF65-F5344CB8AC3E}">
        <p14:creationId xmlns:p14="http://schemas.microsoft.com/office/powerpoint/2010/main" val="277156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dirty="0">
                <a:solidFill>
                  <a:schemeClr val="tx2">
                    <a:lumMod val="75000"/>
                  </a:schemeClr>
                </a:solidFill>
              </a:rPr>
              <a:t>February </a:t>
            </a:r>
            <a:endParaRPr lang="en-US"/>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276001125"/>
              </p:ext>
            </p:extLst>
          </p:nvPr>
        </p:nvGraphicFramePr>
        <p:xfrm>
          <a:off x="2072640" y="997201"/>
          <a:ext cx="8046720" cy="5542818"/>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Increase the percent of students in grades 6-8 scoring proficient or above on the ELA GMAS by 3% from 15.3% to 18.3% by June 2023.</a:t>
                      </a:r>
                    </a:p>
                  </a:txBody>
                  <a:tcPr/>
                </a:tc>
                <a:tc>
                  <a:txBody>
                    <a:bodyPr/>
                    <a:lstStyle/>
                    <a:p>
                      <a:pPr algn="ctr"/>
                      <a:r>
                        <a:rPr lang="en-US" sz="2000" dirty="0"/>
                        <a:t>Implement the coaching cycle to improve instruction based</a:t>
                      </a:r>
                    </a:p>
                    <a:p>
                      <a:pPr algn="ctr"/>
                      <a:r>
                        <a:rPr lang="en-US" sz="2000" dirty="0"/>
                        <a:t>on classroom observation and student performance.</a:t>
                      </a:r>
                    </a:p>
                  </a:txBody>
                  <a:tcPr/>
                </a:tc>
                <a:extLst>
                  <a:ext uri="{0D108BD9-81ED-4DB2-BD59-A6C34878D82A}">
                    <a16:rowId xmlns:a16="http://schemas.microsoft.com/office/drawing/2014/main" val="10001"/>
                  </a:ext>
                </a:extLst>
              </a:tr>
              <a:tr h="1101087">
                <a:tc>
                  <a:txBody>
                    <a:bodyPr/>
                    <a:lstStyle/>
                    <a:p>
                      <a:pPr algn="ctr"/>
                      <a:r>
                        <a:rPr lang="en-US" sz="2000" dirty="0"/>
                        <a:t>Increase the percent of students in grades 6-8 scoring proficient or above on the MATH GMAS by 3% from 15% to 18% by June 2023.</a:t>
                      </a:r>
                      <a:r>
                        <a:rPr lang="en-US" sz="2000" baseline="0" dirty="0"/>
                        <a:t>.  </a:t>
                      </a:r>
                      <a:endParaRPr lang="en-US" sz="2000" dirty="0"/>
                    </a:p>
                  </a:txBody>
                  <a:tcPr/>
                </a:tc>
                <a:tc>
                  <a:txBody>
                    <a:bodyPr/>
                    <a:lstStyle/>
                    <a:p>
                      <a:pPr algn="ctr"/>
                      <a:r>
                        <a:rPr lang="en-US" sz="2000" dirty="0"/>
                        <a:t>Provide differentiated job-embedded professional learning</a:t>
                      </a:r>
                    </a:p>
                    <a:p>
                      <a:pPr algn="ctr"/>
                      <a:r>
                        <a:rPr lang="en-US" sz="2000" dirty="0"/>
                        <a:t>on curricular resources (amplify, text, </a:t>
                      </a:r>
                      <a:r>
                        <a:rPr lang="en-US" sz="2000" dirty="0" err="1"/>
                        <a:t>etc</a:t>
                      </a:r>
                      <a:r>
                        <a:rPr lang="en-US" sz="2000" dirty="0"/>
                        <a:t>)</a:t>
                      </a:r>
                    </a:p>
                  </a:txBody>
                  <a:tcPr/>
                </a:tc>
                <a:extLst>
                  <a:ext uri="{0D108BD9-81ED-4DB2-BD59-A6C34878D82A}">
                    <a16:rowId xmlns:a16="http://schemas.microsoft.com/office/drawing/2014/main" val="10002"/>
                  </a:ext>
                </a:extLst>
              </a:tr>
              <a:tr h="1016215">
                <a:tc>
                  <a:txBody>
                    <a:bodyPr/>
                    <a:lstStyle/>
                    <a:p>
                      <a:pPr algn="ctr"/>
                      <a:r>
                        <a:rPr lang="en-US" sz="1750" dirty="0"/>
                        <a:t>Attend to the mental and social well being of students in order to Increase student attendance (CCRPI) from 79.3% to 85% by June 2023.</a:t>
                      </a:r>
                    </a:p>
                  </a:txBody>
                  <a:tcPr/>
                </a:tc>
                <a:tc>
                  <a:txBody>
                    <a:bodyPr/>
                    <a:lstStyle/>
                    <a:p>
                      <a:pPr algn="ctr"/>
                      <a:r>
                        <a:rPr lang="en-US" sz="1750" dirty="0"/>
                        <a:t>The CARE Team will refine and monitor attendance</a:t>
                      </a:r>
                    </a:p>
                    <a:p>
                      <a:pPr algn="ctr"/>
                      <a:r>
                        <a:rPr lang="en-US" sz="1750" dirty="0"/>
                        <a:t>initiatives and student wellness with comprehensive wrap</a:t>
                      </a:r>
                    </a:p>
                    <a:p>
                      <a:pPr algn="ctr"/>
                      <a:r>
                        <a:rPr lang="en-US" sz="1750" dirty="0"/>
                        <a:t>around supports.</a:t>
                      </a:r>
                    </a:p>
                  </a:txBody>
                  <a:tcPr/>
                </a:tc>
                <a:extLst>
                  <a:ext uri="{0D108BD9-81ED-4DB2-BD59-A6C34878D82A}">
                    <a16:rowId xmlns:a16="http://schemas.microsoft.com/office/drawing/2014/main" val="3820674288"/>
                  </a:ext>
                </a:extLst>
              </a:tr>
              <a:tr h="827773">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6</a:t>
            </a:fld>
            <a:endParaRPr lang="en-US">
              <a:solidFill>
                <a:srgbClr val="159839"/>
              </a:solidFill>
            </a:endParaRPr>
          </a:p>
        </p:txBody>
      </p:sp>
    </p:spTree>
    <p:extLst>
      <p:ext uri="{BB962C8B-B14F-4D97-AF65-F5344CB8AC3E}">
        <p14:creationId xmlns:p14="http://schemas.microsoft.com/office/powerpoint/2010/main" val="289068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Priorities:</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FY24 funding </a:t>
            </a:r>
            <a:r>
              <a:rPr kumimoji="0" lang="en-US" sz="2400" b="0" i="0" u="sng"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priorities</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from the school’s strategic plan, ranked by the order of importance.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Request: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Ask”  What needs to be funded in order to support the strategy?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80125935"/>
              </p:ext>
            </p:extLst>
          </p:nvPr>
        </p:nvGraphicFramePr>
        <p:xfrm>
          <a:off x="3640678" y="1240623"/>
          <a:ext cx="8094122" cy="4931154"/>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100" dirty="0"/>
                        <a:t>Improve students reading/language arts/writing performance</a:t>
                      </a:r>
                    </a:p>
                  </a:txBody>
                  <a:tcPr marL="68580" marR="68580" marT="34290" marB="34290" anchor="ctr"/>
                </a:tc>
                <a:tc>
                  <a:txBody>
                    <a:bodyPr/>
                    <a:lstStyle/>
                    <a:p>
                      <a:r>
                        <a:rPr lang="en-US" sz="1100" dirty="0"/>
                        <a:t>Curriculum &amp; Instruction</a:t>
                      </a:r>
                    </a:p>
                  </a:txBody>
                  <a:tcPr marL="68580" marR="68580" marT="34290" marB="34290" anchor="ctr"/>
                </a:tc>
                <a:tc>
                  <a:txBody>
                    <a:bodyPr/>
                    <a:lstStyle/>
                    <a:p>
                      <a:r>
                        <a:rPr lang="en-US" sz="1100" dirty="0"/>
                        <a:t>Implement the use of a Lesson Internalization &amp; Data</a:t>
                      </a:r>
                    </a:p>
                    <a:p>
                      <a:r>
                        <a:rPr lang="en-US" sz="1100" dirty="0"/>
                        <a:t>Analysis Protocol to inform instructional planning</a:t>
                      </a:r>
                    </a:p>
                  </a:txBody>
                  <a:tcPr marL="68580" marR="68580" marT="34290" marB="34290" anchor="ctr"/>
                </a:tc>
                <a:tc>
                  <a:txBody>
                    <a:bodyPr/>
                    <a:lstStyle/>
                    <a:p>
                      <a:r>
                        <a:rPr lang="en-US" sz="1100" dirty="0"/>
                        <a:t>6 ELA Teacher</a:t>
                      </a:r>
                    </a:p>
                    <a:p>
                      <a:r>
                        <a:rPr lang="en-US" sz="1100" dirty="0"/>
                        <a:t>1 ELA/Intervention</a:t>
                      </a:r>
                    </a:p>
                  </a:txBody>
                  <a:tcPr marL="68580" marR="68580" marT="34290" marB="34290" anchor="ctr"/>
                </a:tc>
                <a:tc>
                  <a:txBody>
                    <a:bodyPr/>
                    <a:lstStyle/>
                    <a:p>
                      <a:r>
                        <a:rPr lang="en-US" sz="1100" dirty="0"/>
                        <a:t>636,433</a:t>
                      </a:r>
                    </a:p>
                  </a:txBody>
                  <a:tcPr marL="68580" marR="68580" marT="34290" marB="34290" anchor="ctr"/>
                </a:tc>
                <a:extLst>
                  <a:ext uri="{0D108BD9-81ED-4DB2-BD59-A6C34878D82A}">
                    <a16:rowId xmlns:a16="http://schemas.microsoft.com/office/drawing/2014/main" val="10002"/>
                  </a:ext>
                </a:extLst>
              </a:tr>
              <a:tr h="361381">
                <a:tc>
                  <a:txBody>
                    <a:bodyPr/>
                    <a:lstStyle/>
                    <a:p>
                      <a:r>
                        <a:rPr lang="en-US" sz="1100" dirty="0"/>
                        <a:t>Increase the percent of students in grades 6-8 scoring proficient or above on the MATH GMAS by 3% from 15% to 18% by June 2023.</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Curriculum &amp; Instruction</a:t>
                      </a:r>
                    </a:p>
                    <a:p>
                      <a:endParaRPr lang="en-US" sz="1100" dirty="0"/>
                    </a:p>
                  </a:txBody>
                  <a:tcPr marL="68580" marR="68580" marT="34290" marB="34290" anchor="ctr"/>
                </a:tc>
                <a:tc>
                  <a:txBody>
                    <a:bodyPr/>
                    <a:lstStyle/>
                    <a:p>
                      <a:r>
                        <a:rPr lang="en-US" sz="1100" dirty="0"/>
                        <a:t>Implement the coaching cycle to improve instruction based</a:t>
                      </a:r>
                    </a:p>
                    <a:p>
                      <a:r>
                        <a:rPr lang="en-US" sz="1100" dirty="0"/>
                        <a:t>on classroom observation and student performance.</a:t>
                      </a:r>
                    </a:p>
                  </a:txBody>
                  <a:tcPr marL="68580" marR="68580" marT="34290" marB="34290" anchor="ctr"/>
                </a:tc>
                <a:tc>
                  <a:txBody>
                    <a:bodyPr/>
                    <a:lstStyle/>
                    <a:p>
                      <a:r>
                        <a:rPr lang="en-US" sz="1100" dirty="0"/>
                        <a:t>2 Math Teachers</a:t>
                      </a:r>
                    </a:p>
                    <a:p>
                      <a:r>
                        <a:rPr lang="en-US" sz="1100" dirty="0"/>
                        <a:t>4 REP Math Teachers</a:t>
                      </a:r>
                    </a:p>
                    <a:p>
                      <a:r>
                        <a:rPr lang="en-US" sz="1100" dirty="0"/>
                        <a:t>1 Math/Intervention Teacher</a:t>
                      </a:r>
                    </a:p>
                  </a:txBody>
                  <a:tcPr marL="68580" marR="68580" marT="34290" marB="34290" anchor="ctr"/>
                </a:tc>
                <a:tc>
                  <a:txBody>
                    <a:bodyPr/>
                    <a:lstStyle/>
                    <a:p>
                      <a:r>
                        <a:rPr lang="en-US" sz="1100" dirty="0"/>
                        <a:t>636,433</a:t>
                      </a:r>
                    </a:p>
                  </a:txBody>
                  <a:tcPr marL="68580" marR="68580" marT="34290" marB="34290" anchor="ctr"/>
                </a:tc>
                <a:extLst>
                  <a:ext uri="{0D108BD9-81ED-4DB2-BD59-A6C34878D82A}">
                    <a16:rowId xmlns:a16="http://schemas.microsoft.com/office/drawing/2014/main" val="10003"/>
                  </a:ext>
                </a:extLst>
              </a:tr>
              <a:tr h="361381">
                <a:tc>
                  <a:txBody>
                    <a:bodyPr/>
                    <a:lstStyle/>
                    <a:p>
                      <a:r>
                        <a:rPr lang="en-US" sz="1100" dirty="0"/>
                        <a:t>Attend to the mental and social well being of students in order to Increase student attendance (CCRPI) from 79.3% to 85% by June 2023.</a:t>
                      </a:r>
                    </a:p>
                  </a:txBody>
                  <a:tcPr marL="68580" marR="68580" marT="34290" marB="34290" anchor="ctr"/>
                </a:tc>
                <a:tc>
                  <a:txBody>
                    <a:bodyPr/>
                    <a:lstStyle/>
                    <a:p>
                      <a:r>
                        <a:rPr lang="en-US" sz="1100" dirty="0"/>
                        <a:t>Whole Child Intervention</a:t>
                      </a:r>
                    </a:p>
                  </a:txBody>
                  <a:tcPr marL="68580" marR="68580" marT="34290" marB="34290" anchor="ctr"/>
                </a:tc>
                <a:tc>
                  <a:txBody>
                    <a:bodyPr/>
                    <a:lstStyle/>
                    <a:p>
                      <a:r>
                        <a:rPr lang="en-US" sz="1100" dirty="0"/>
                        <a:t>The CARE Team will refine and monitor attendance</a:t>
                      </a:r>
                    </a:p>
                    <a:p>
                      <a:r>
                        <a:rPr lang="en-US" sz="1100" dirty="0"/>
                        <a:t>initiatives and student wellness with comprehensive wrap</a:t>
                      </a:r>
                    </a:p>
                    <a:p>
                      <a:r>
                        <a:rPr lang="en-US" sz="1100" dirty="0"/>
                        <a:t>around supports.</a:t>
                      </a:r>
                    </a:p>
                  </a:txBody>
                  <a:tcPr marL="68580" marR="68580" marT="34290" marB="34290" anchor="ctr"/>
                </a:tc>
                <a:tc>
                  <a:txBody>
                    <a:bodyPr/>
                    <a:lstStyle/>
                    <a:p>
                      <a:r>
                        <a:rPr lang="en-US" sz="1100" dirty="0"/>
                        <a:t>2 School Counselors</a:t>
                      </a:r>
                    </a:p>
                    <a:p>
                      <a:r>
                        <a:rPr lang="en-US" sz="1100" dirty="0"/>
                        <a:t>1 School Social Worker</a:t>
                      </a:r>
                    </a:p>
                  </a:txBody>
                  <a:tcPr marL="68580" marR="68580" marT="34290" marB="34290" anchor="ctr"/>
                </a:tc>
                <a:tc>
                  <a:txBody>
                    <a:bodyPr/>
                    <a:lstStyle/>
                    <a:p>
                      <a:r>
                        <a:rPr lang="en-US" sz="1100" dirty="0"/>
                        <a:t>334,263</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FY24 Strategic Plan Break-out</a:t>
            </a:r>
          </a:p>
        </p:txBody>
      </p:sp>
    </p:spTree>
    <p:extLst>
      <p:ext uri="{BB962C8B-B14F-4D97-AF65-F5344CB8AC3E}">
        <p14:creationId xmlns:p14="http://schemas.microsoft.com/office/powerpoint/2010/main" val="292010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48988"/>
              </p:ext>
            </p:extLst>
          </p:nvPr>
        </p:nvGraphicFramePr>
        <p:xfrm>
          <a:off x="3640678" y="1240623"/>
          <a:ext cx="8094122" cy="3064254"/>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800" dirty="0"/>
                        <a:t>Attend to the mental and social well being of students in order to Increase student attendance (CCRPI) from 79.3% to 85% by June 2023.</a:t>
                      </a:r>
                    </a:p>
                  </a:txBody>
                  <a:tcPr marL="68580" marR="68580" marT="34290" marB="34290" anchor="ctr"/>
                </a:tc>
                <a:tc>
                  <a:txBody>
                    <a:bodyPr/>
                    <a:lstStyle/>
                    <a:p>
                      <a:r>
                        <a:rPr lang="en-US" sz="800" dirty="0"/>
                        <a:t>Whole Child Intervention</a:t>
                      </a:r>
                    </a:p>
                  </a:txBody>
                  <a:tcPr marL="68580" marR="68580" marT="34290" marB="34290" anchor="ctr"/>
                </a:tc>
                <a:tc>
                  <a:txBody>
                    <a:bodyPr/>
                    <a:lstStyle/>
                    <a:p>
                      <a:r>
                        <a:rPr lang="en-US" sz="800" dirty="0"/>
                        <a:t>The CARE Team will refine and monitor attendance</a:t>
                      </a:r>
                    </a:p>
                    <a:p>
                      <a:r>
                        <a:rPr lang="en-US" sz="800" dirty="0"/>
                        <a:t>initiatives and student wellness with comprehensive wrap</a:t>
                      </a:r>
                    </a:p>
                    <a:p>
                      <a:r>
                        <a:rPr lang="en-US" sz="800" dirty="0"/>
                        <a:t>around supports.</a:t>
                      </a:r>
                    </a:p>
                  </a:txBody>
                  <a:tcPr marL="68580" marR="68580" marT="34290" marB="34290" anchor="ctr"/>
                </a:tc>
                <a:tc>
                  <a:txBody>
                    <a:bodyPr/>
                    <a:lstStyle/>
                    <a:p>
                      <a:r>
                        <a:rPr lang="en-US" sz="800" dirty="0"/>
                        <a:t>1 Behavior </a:t>
                      </a:r>
                      <a:r>
                        <a:rPr lang="en-US" sz="800" dirty="0" err="1"/>
                        <a:t>Specilaist</a:t>
                      </a:r>
                      <a:endParaRPr lang="en-US" sz="800" dirty="0"/>
                    </a:p>
                  </a:txBody>
                  <a:tcPr marL="68580" marR="68580" marT="34290" marB="34290" anchor="ctr"/>
                </a:tc>
                <a:tc>
                  <a:txBody>
                    <a:bodyPr/>
                    <a:lstStyle/>
                    <a:p>
                      <a:r>
                        <a:rPr lang="en-US" sz="800" dirty="0"/>
                        <a:t>112,251</a:t>
                      </a:r>
                    </a:p>
                  </a:txBody>
                  <a:tcPr marL="68580" marR="68580" marT="34290" marB="34290" anchor="ctr"/>
                </a:tc>
                <a:extLst>
                  <a:ext uri="{0D108BD9-81ED-4DB2-BD59-A6C34878D82A}">
                    <a16:rowId xmlns:a16="http://schemas.microsoft.com/office/drawing/2014/main" val="10002"/>
                  </a:ext>
                </a:extLst>
              </a:tr>
              <a:tr h="361381">
                <a:tc>
                  <a:txBody>
                    <a:bodyPr/>
                    <a:lstStyle/>
                    <a:p>
                      <a:r>
                        <a:rPr lang="en-US" sz="800" dirty="0"/>
                        <a:t>Increase the percent of students in grades 6-8 scoring proficient or above on the ELA GMAS by 3% from 15.3% to 18.3% by June 2023.</a:t>
                      </a:r>
                    </a:p>
                  </a:txBody>
                  <a:tcPr marL="68580" marR="68580" marT="34290" marB="34290" anchor="ctr"/>
                </a:tc>
                <a:tc>
                  <a:txBody>
                    <a:bodyPr/>
                    <a:lstStyle/>
                    <a:p>
                      <a:r>
                        <a:rPr lang="en-US" sz="800" dirty="0"/>
                        <a:t>Curriculum &amp; Instruction</a:t>
                      </a:r>
                    </a:p>
                  </a:txBody>
                  <a:tcPr marL="68580" marR="68580" marT="34290" marB="34290" anchor="ctr"/>
                </a:tc>
                <a:tc>
                  <a:txBody>
                    <a:bodyPr/>
                    <a:lstStyle/>
                    <a:p>
                      <a:r>
                        <a:rPr lang="en-US" sz="800" dirty="0"/>
                        <a:t>Implement the coaching cycle to improve instruction based</a:t>
                      </a:r>
                    </a:p>
                    <a:p>
                      <a:r>
                        <a:rPr lang="en-US" sz="800" dirty="0"/>
                        <a:t>on classroom observation and student performance.</a:t>
                      </a:r>
                    </a:p>
                  </a:txBody>
                  <a:tcPr marL="68580" marR="68580" marT="34290" marB="34290" anchor="ctr"/>
                </a:tc>
                <a:tc>
                  <a:txBody>
                    <a:bodyPr/>
                    <a:lstStyle/>
                    <a:p>
                      <a:r>
                        <a:rPr lang="en-US" sz="800" dirty="0"/>
                        <a:t>1 ELA Teacher</a:t>
                      </a:r>
                    </a:p>
                  </a:txBody>
                  <a:tcPr marL="68580" marR="68580" marT="34290" marB="34290" anchor="ctr"/>
                </a:tc>
                <a:tc>
                  <a:txBody>
                    <a:bodyPr/>
                    <a:lstStyle/>
                    <a:p>
                      <a:r>
                        <a:rPr lang="en-US" sz="800" dirty="0"/>
                        <a:t>97,860</a:t>
                      </a:r>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$211,261</a:t>
            </a:r>
          </a:p>
        </p:txBody>
      </p:sp>
    </p:spTree>
    <p:extLst>
      <p:ext uri="{BB962C8B-B14F-4D97-AF65-F5344CB8AC3E}">
        <p14:creationId xmlns:p14="http://schemas.microsoft.com/office/powerpoint/2010/main" val="90944568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2795</TotalTime>
  <Words>1905</Words>
  <Application>Microsoft Office PowerPoint</Application>
  <PresentationFormat>Widescreen</PresentationFormat>
  <Paragraphs>222</Paragraphs>
  <Slides>17</Slides>
  <Notes>14</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17</vt:i4>
      </vt:variant>
    </vt:vector>
  </HeadingPairs>
  <TitlesOfParts>
    <vt:vector size="38" baseType="lpstr">
      <vt:lpstr>Arial</vt:lpstr>
      <vt:lpstr>Arial Black</vt:lpstr>
      <vt:lpstr>Berlin Sans FB Demi</vt:lpstr>
      <vt:lpstr>Calibri</vt:lpstr>
      <vt:lpstr>Century Schoolbook</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Sylvan Hills Middle SChooL Budget Feedback Meeting</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Questions for the GO Team to Consider and Discuss</vt:lpstr>
      <vt:lpstr>Where We’re Going?</vt:lpstr>
      <vt:lpstr>What’s Next?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Guilford, Larry</cp:lastModifiedBy>
  <cp:revision>4</cp:revision>
  <cp:lastPrinted>2020-01-13T18:18:48Z</cp:lastPrinted>
  <dcterms:created xsi:type="dcterms:W3CDTF">2014-12-15T21:46:52Z</dcterms:created>
  <dcterms:modified xsi:type="dcterms:W3CDTF">2023-02-15T23:25:15Z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